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6" r:id="rId9"/>
    <p:sldId id="265" r:id="rId10"/>
    <p:sldId id="268" r:id="rId11"/>
    <p:sldId id="269" r:id="rId12"/>
    <p:sldId id="270" r:id="rId13"/>
    <p:sldId id="271" r:id="rId14"/>
    <p:sldId id="272" r:id="rId15"/>
    <p:sldId id="261" r:id="rId16"/>
    <p:sldId id="264" r:id="rId17"/>
    <p:sldId id="267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801"/>
    <a:srgbClr val="063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hoop-txt.com/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nprior" pitchFamily="2" charset="0"/>
              </a:rPr>
              <a:t>Whoop-Txt!</a:t>
            </a:r>
            <a:br>
              <a:rPr lang="en-US" dirty="0" smtClean="0">
                <a:solidFill>
                  <a:srgbClr val="0070C0"/>
                </a:solidFill>
                <a:latin typeface="Arnprior" pitchFamily="2" charset="0"/>
              </a:rPr>
            </a:br>
            <a:r>
              <a:rPr lang="en-US" sz="2000" dirty="0" smtClean="0">
                <a:solidFill>
                  <a:srgbClr val="FFFF00"/>
                </a:solidFill>
              </a:rPr>
              <a:t>-An IBM Project-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470152" y="2840723"/>
            <a:ext cx="4836456" cy="1040845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Members: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Anthony </a:t>
            </a:r>
            <a:r>
              <a:rPr lang="en-US" dirty="0" err="1">
                <a:solidFill>
                  <a:schemeClr val="tx1"/>
                </a:solidFill>
              </a:rPr>
              <a:t>Balmeo</a:t>
            </a:r>
            <a:r>
              <a:rPr lang="en-US" dirty="0">
                <a:solidFill>
                  <a:schemeClr val="tx1"/>
                </a:solidFill>
              </a:rPr>
              <a:t>, Jessica </a:t>
            </a:r>
            <a:r>
              <a:rPr lang="en-US" dirty="0" err="1">
                <a:solidFill>
                  <a:schemeClr val="tx1"/>
                </a:solidFill>
              </a:rPr>
              <a:t>Kain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Zorayr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Khalapyan</a:t>
            </a:r>
            <a:r>
              <a:rPr lang="en-US" dirty="0">
                <a:solidFill>
                  <a:schemeClr val="tx1"/>
                </a:solidFill>
              </a:rPr>
              <a:t>, Wade Norris,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Zachary </a:t>
            </a:r>
            <a:r>
              <a:rPr lang="en-US" dirty="0" err="1">
                <a:solidFill>
                  <a:schemeClr val="tx1"/>
                </a:solidFill>
              </a:rPr>
              <a:t>Policzer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Parth</a:t>
            </a:r>
            <a:r>
              <a:rPr lang="en-US" dirty="0">
                <a:solidFill>
                  <a:schemeClr val="tx1"/>
                </a:solidFill>
              </a:rPr>
              <a:t> Shah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3978">
            <a:off x="807224" y="4152174"/>
            <a:ext cx="2153053" cy="16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357009">
            <a:off x="3737842" y="4027047"/>
            <a:ext cx="3967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Client: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500" dirty="0" err="1" smtClean="0"/>
              <a:t>Gergana</a:t>
            </a:r>
            <a:r>
              <a:rPr lang="en-US" sz="1500" dirty="0" smtClean="0"/>
              <a:t> Markova</a:t>
            </a: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IBM technical 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mentors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en-US" sz="1500" dirty="0" smtClean="0"/>
              <a:t>Chris </a:t>
            </a:r>
            <a:r>
              <a:rPr lang="en-US" sz="1500" dirty="0" err="1"/>
              <a:t>Montalvo</a:t>
            </a:r>
            <a:r>
              <a:rPr lang="en-US" sz="1500" dirty="0"/>
              <a:t>, Dean </a:t>
            </a:r>
            <a:r>
              <a:rPr lang="en-US" sz="1500" dirty="0" err="1"/>
              <a:t>Ocamura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Michael </a:t>
            </a:r>
            <a:r>
              <a:rPr lang="en-US" sz="1500" dirty="0"/>
              <a:t>Stein, Neil </a:t>
            </a:r>
            <a:r>
              <a:rPr lang="en-US" sz="1500" dirty="0" err="1"/>
              <a:t>Sahota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and </a:t>
            </a:r>
            <a:r>
              <a:rPr lang="en-US" sz="1500" dirty="0"/>
              <a:t>Steve </a:t>
            </a:r>
            <a:r>
              <a:rPr lang="en-US" sz="1500" dirty="0" err="1"/>
              <a:t>Hayachi</a:t>
            </a: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66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veuse" pitchFamily="2" charset="0"/>
              </a:rPr>
              <a:t>Design Overview</a:t>
            </a:r>
            <a:endParaRPr lang="en-US" dirty="0">
              <a:latin typeface="Baveuse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00410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019800" cy="838200"/>
          </a:xfrm>
        </p:spPr>
        <p:txBody>
          <a:bodyPr/>
          <a:lstStyle/>
          <a:p>
            <a:r>
              <a:rPr lang="en-US" dirty="0" smtClean="0"/>
              <a:t>Component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534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Html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Front </a:t>
            </a:r>
            <a:r>
              <a:rPr lang="en-US" dirty="0">
                <a:solidFill>
                  <a:schemeClr val="tx1"/>
                </a:solidFill>
              </a:rPr>
              <a:t>end of the application and does most of the page creation and styling.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Utilizes the </a:t>
            </a:r>
            <a:r>
              <a:rPr lang="en-US" dirty="0">
                <a:solidFill>
                  <a:schemeClr val="tx1"/>
                </a:solidFill>
              </a:rPr>
              <a:t>UCLA Mobile Web Framework for generation of mobile friendly pages for all devices.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>
                <a:solidFill>
                  <a:schemeClr val="tx1"/>
                </a:solidFill>
              </a:rPr>
              <a:t>framework will be filled in with actual data such as groups, invitations, and messages on certain pages by JavaScript MWF Component.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parts that do not change based on data in the database will be generated here, while all dynamic data will be filled in later as a responsibility of the lower level component.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JavaScript MWF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generating MWF code to display dynamic data such as a user's messages, groups, or invitations.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</a:t>
            </a:r>
            <a:r>
              <a:rPr lang="en-US" dirty="0">
                <a:solidFill>
                  <a:schemeClr val="tx1"/>
                </a:solidFill>
              </a:rPr>
              <a:t>between the JavaScript Communication Component that will get data from the back end and the HTML component that will be a static display written in HTML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Receives data </a:t>
            </a:r>
            <a:r>
              <a:rPr lang="en-US" dirty="0">
                <a:solidFill>
                  <a:schemeClr val="tx1"/>
                </a:solidFill>
              </a:rPr>
              <a:t>in a JSON format and </a:t>
            </a:r>
            <a:r>
              <a:rPr lang="en-US" dirty="0" smtClean="0">
                <a:solidFill>
                  <a:schemeClr val="tx1"/>
                </a:solidFill>
              </a:rPr>
              <a:t>converts </a:t>
            </a:r>
            <a:r>
              <a:rPr lang="en-US" dirty="0">
                <a:solidFill>
                  <a:schemeClr val="tx1"/>
                </a:solidFill>
              </a:rPr>
              <a:t>that data appropriately to HTML DOM elements that will be placed on the users screen. </a:t>
            </a:r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between </a:t>
            </a:r>
            <a:r>
              <a:rPr lang="en-US" dirty="0">
                <a:solidFill>
                  <a:schemeClr val="tx1"/>
                </a:solidFill>
              </a:rPr>
              <a:t>JavaScript front end code and PHP back end code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 Responsible for </a:t>
            </a:r>
            <a:r>
              <a:rPr lang="en-US" dirty="0">
                <a:solidFill>
                  <a:schemeClr val="tx1"/>
                </a:solidFill>
              </a:rPr>
              <a:t>doing AJAX requests to the PHP code to retrieve data from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Requests sent </a:t>
            </a:r>
            <a:r>
              <a:rPr lang="en-US" dirty="0">
                <a:solidFill>
                  <a:schemeClr val="tx1"/>
                </a:solidFill>
              </a:rPr>
              <a:t>using a standard AJAX format and responses </a:t>
            </a:r>
            <a:r>
              <a:rPr lang="en-US" dirty="0" smtClean="0">
                <a:solidFill>
                  <a:schemeClr val="tx1"/>
                </a:solidFill>
              </a:rPr>
              <a:t>sent </a:t>
            </a:r>
            <a:r>
              <a:rPr lang="en-US" dirty="0">
                <a:solidFill>
                  <a:schemeClr val="tx1"/>
                </a:solidFill>
              </a:rPr>
              <a:t>in JSON. This JSON response will then be send up a level to the JavaScript MWF Component for generation HTML code. 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4668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0"/>
            <a:ext cx="2466321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22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984" y="436563"/>
            <a:ext cx="6916320" cy="1125537"/>
          </a:xfrm>
        </p:spPr>
        <p:txBody>
          <a:bodyPr/>
          <a:lstStyle/>
          <a:p>
            <a:r>
              <a:rPr lang="en-US" sz="4000" dirty="0" smtClean="0"/>
              <a:t>Component Design (continued)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PHP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First level </a:t>
            </a:r>
            <a:r>
              <a:rPr lang="en-US" dirty="0">
                <a:solidFill>
                  <a:schemeClr val="tx1"/>
                </a:solidFill>
              </a:rPr>
              <a:t>of server side code creating a bridge between the database and the client side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Written in </a:t>
            </a:r>
            <a:r>
              <a:rPr lang="en-US" dirty="0">
                <a:solidFill>
                  <a:schemeClr val="tx1"/>
                </a:solidFill>
              </a:rPr>
              <a:t>PHP utilizing SQL to communicate with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respond </a:t>
            </a:r>
            <a:r>
              <a:rPr lang="en-US" dirty="0">
                <a:solidFill>
                  <a:schemeClr val="tx1"/>
                </a:solidFill>
              </a:rPr>
              <a:t>to AJAX requests by converting responses from SQL queries into JSON formatted results.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provide </a:t>
            </a:r>
            <a:r>
              <a:rPr lang="en-US" dirty="0">
                <a:solidFill>
                  <a:schemeClr val="tx1"/>
                </a:solidFill>
              </a:rPr>
              <a:t>an interface in the form of different URLs that take specified parameters and give appropriate JSON responses. </a:t>
            </a:r>
          </a:p>
          <a:p>
            <a:r>
              <a:rPr lang="en-US" dirty="0">
                <a:solidFill>
                  <a:schemeClr val="tx1"/>
                </a:solidFill>
              </a:rPr>
              <a:t>Database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storing all of the data for the application.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Access </a:t>
            </a:r>
            <a:r>
              <a:rPr lang="en-US" dirty="0">
                <a:solidFill>
                  <a:schemeClr val="tx1"/>
                </a:solidFill>
              </a:rPr>
              <a:t>may be given to authenticated users via SQL queries</a:t>
            </a:r>
            <a:r>
              <a:rPr lang="en-US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2393004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65"/>
            <a:ext cx="7602120" cy="829235"/>
          </a:xfrm>
        </p:spPr>
        <p:txBody>
          <a:bodyPr/>
          <a:lstStyle/>
          <a:p>
            <a:r>
              <a:rPr lang="en-US" dirty="0" smtClean="0">
                <a:latin typeface="Monotype Corsiva" pitchFamily="66" charset="0"/>
              </a:rPr>
              <a:t>Data Design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62200"/>
            <a:ext cx="7620000" cy="4313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user is uniquely identified by his/her ID. </a:t>
            </a:r>
            <a:endParaRPr lang="en-US" dirty="0" smtClean="0"/>
          </a:p>
          <a:p>
            <a:r>
              <a:rPr lang="en-US" dirty="0" smtClean="0"/>
              <a:t>From users </a:t>
            </a:r>
            <a:r>
              <a:rPr lang="en-US" dirty="0"/>
              <a:t>table we can go further to retrieve stored log in information and group information </a:t>
            </a:r>
            <a:r>
              <a:rPr lang="en-US" dirty="0" smtClean="0"/>
              <a:t>and </a:t>
            </a:r>
            <a:r>
              <a:rPr lang="en-US" dirty="0"/>
              <a:t>what messages are associated to a specific user. </a:t>
            </a:r>
            <a:endParaRPr lang="en-US" dirty="0" smtClean="0"/>
          </a:p>
          <a:p>
            <a:r>
              <a:rPr lang="en-US" dirty="0"/>
              <a:t>‘</a:t>
            </a:r>
            <a:r>
              <a:rPr lang="en-US" dirty="0" err="1"/>
              <a:t>messages_users</a:t>
            </a:r>
            <a:r>
              <a:rPr lang="en-US" dirty="0"/>
              <a:t>’ table associates a text body, a time, and a location to a message. </a:t>
            </a:r>
            <a:endParaRPr lang="en-US" dirty="0" smtClean="0"/>
          </a:p>
          <a:p>
            <a:r>
              <a:rPr lang="en-US" dirty="0" smtClean="0"/>
              <a:t>Queries will consist </a:t>
            </a:r>
            <a:r>
              <a:rPr lang="en-US" dirty="0"/>
              <a:t>of inserts to the users table upon a registration or invitation to the application, and inserts of new messages. </a:t>
            </a:r>
            <a:endParaRPr lang="en-US" dirty="0" smtClean="0"/>
          </a:p>
          <a:p>
            <a:r>
              <a:rPr lang="en-US" dirty="0" smtClean="0"/>
              <a:t>For location based messaging</a:t>
            </a:r>
            <a:r>
              <a:rPr lang="en-US" dirty="0"/>
              <a:t>, the app will query based on the users current longitude and latitude coordinates and a span of time (say within the last 5 minutes)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0"/>
            <a:ext cx="4114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3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agneto" pitchFamily="82" charset="0"/>
              </a:rPr>
              <a:t>Data Design Overview</a:t>
            </a:r>
            <a:endParaRPr lang="en-US" dirty="0">
              <a:latin typeface="Magneto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51529"/>
            <a:ext cx="8880376" cy="348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4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4">
                <a:lumMod val="5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04144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V Boli" pitchFamily="2" charset="0"/>
                <a:cs typeface="MV Boli" pitchFamily="2" charset="0"/>
              </a:rPr>
              <a:t>Prototype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23821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http://whoop-txt.com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Both desktop and smartphone demonstration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1524000" cy="236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Men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1524000" cy="2286000"/>
          </a:xfrm>
          <a:prstGeom prst="rect">
            <a:avLst/>
          </a:prstGeom>
        </p:spPr>
      </p:pic>
      <p:pic>
        <p:nvPicPr>
          <p:cNvPr id="6" name="Picture 5" descr="Whoop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24000" cy="2286000"/>
          </a:xfrm>
          <a:prstGeom prst="rect">
            <a:avLst/>
          </a:prstGeom>
        </p:spPr>
      </p:pic>
      <p:pic>
        <p:nvPicPr>
          <p:cNvPr id="8" name="Picture 7" descr="Messag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1524000" cy="2286000"/>
          </a:xfrm>
          <a:prstGeom prst="rect">
            <a:avLst/>
          </a:prstGeom>
        </p:spPr>
      </p:pic>
      <p:pic>
        <p:nvPicPr>
          <p:cNvPr id="10" name="Picture 9" descr="viewmess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600200"/>
            <a:ext cx="1524000" cy="2286000"/>
          </a:xfrm>
          <a:prstGeom prst="rect">
            <a:avLst/>
          </a:prstGeom>
        </p:spPr>
      </p:pic>
      <p:pic>
        <p:nvPicPr>
          <p:cNvPr id="11" name="Picture 10" descr="Group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56913"/>
            <a:ext cx="1613391" cy="2420087"/>
          </a:xfrm>
          <a:prstGeom prst="rect">
            <a:avLst/>
          </a:prstGeom>
        </p:spPr>
      </p:pic>
      <p:pic>
        <p:nvPicPr>
          <p:cNvPr id="13" name="Picture 12" descr="viewgrou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38600"/>
            <a:ext cx="1600200" cy="2400300"/>
          </a:xfrm>
          <a:prstGeom prst="rect">
            <a:avLst/>
          </a:prstGeom>
        </p:spPr>
      </p:pic>
      <p:pic>
        <p:nvPicPr>
          <p:cNvPr id="14" name="Picture 13" descr=" invitation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38600"/>
            <a:ext cx="1524000" cy="2286000"/>
          </a:xfrm>
          <a:prstGeom prst="rect">
            <a:avLst/>
          </a:prstGeom>
        </p:spPr>
      </p:pic>
      <p:pic>
        <p:nvPicPr>
          <p:cNvPr id="15" name="Picture 14" descr="viewinvitatio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1600200" cy="2400300"/>
          </a:xfrm>
          <a:prstGeom prst="rect">
            <a:avLst/>
          </a:prstGeom>
        </p:spPr>
      </p:pic>
      <p:pic>
        <p:nvPicPr>
          <p:cNvPr id="16" name="Picture 15" descr="hel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4038600"/>
            <a:ext cx="1574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51" y="4191000"/>
            <a:ext cx="2857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7235"/>
            <a:ext cx="4935120" cy="10668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57400"/>
            <a:ext cx="7467600" cy="39513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Deciding Project Title/Domain Name</a:t>
            </a:r>
          </a:p>
          <a:p>
            <a:pPr lvl="1"/>
            <a:r>
              <a:rPr lang="en-US" dirty="0" smtClean="0"/>
              <a:t>Many domain names already taken</a:t>
            </a:r>
          </a:p>
          <a:p>
            <a:pPr lvl="1"/>
            <a:r>
              <a:rPr lang="en-US" dirty="0" smtClean="0"/>
              <a:t>Legality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Dividing </a:t>
            </a:r>
            <a:r>
              <a:rPr lang="en-US" dirty="0" smtClean="0"/>
              <a:t>project tasks</a:t>
            </a:r>
          </a:p>
          <a:p>
            <a:pPr lvl="1"/>
            <a:r>
              <a:rPr lang="en-US" dirty="0" smtClean="0"/>
              <a:t>Team is split up for different implementations</a:t>
            </a:r>
          </a:p>
          <a:p>
            <a:pPr lvl="2"/>
            <a:r>
              <a:rPr lang="en-US" dirty="0" smtClean="0"/>
              <a:t>Front end vs. back </a:t>
            </a:r>
            <a:r>
              <a:rPr lang="en-US" dirty="0" smtClean="0"/>
              <a:t>end</a:t>
            </a:r>
          </a:p>
          <a:p>
            <a:pPr lvl="2"/>
            <a:r>
              <a:rPr lang="en-US" dirty="0" smtClean="0"/>
              <a:t>Task Delegation</a:t>
            </a:r>
          </a:p>
          <a:p>
            <a:pPr lvl="2"/>
            <a:r>
              <a:rPr lang="en-US" dirty="0" smtClean="0"/>
              <a:t>Scheduling team meetings and conference call meetings</a:t>
            </a:r>
          </a:p>
          <a:p>
            <a:pPr lvl="2"/>
            <a:r>
              <a:rPr lang="en-US" dirty="0" smtClean="0"/>
              <a:t>Back end: Schema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Choosing Facebook login type</a:t>
            </a:r>
          </a:p>
          <a:p>
            <a:pPr lvl="1"/>
            <a:r>
              <a:rPr lang="en-US" dirty="0"/>
              <a:t>Button vs. Facebook login screen shot</a:t>
            </a:r>
          </a:p>
          <a:p>
            <a:pPr lvl="1"/>
            <a:r>
              <a:rPr lang="en-US" dirty="0"/>
              <a:t>Facebook developer website difficult to navigate </a:t>
            </a:r>
            <a:r>
              <a:rPr lang="en-US" dirty="0" smtClean="0"/>
              <a:t>through</a:t>
            </a:r>
          </a:p>
          <a:p>
            <a:pPr lvl="1"/>
            <a:r>
              <a:rPr lang="en-US" dirty="0" smtClean="0"/>
              <a:t>Incorrect Facebook password at log-in provides incorrect navigation to messages page</a:t>
            </a:r>
          </a:p>
          <a:p>
            <a:pPr lvl="1"/>
            <a:r>
              <a:rPr lang="en-US" dirty="0" smtClean="0"/>
              <a:t>Home-page Facebook Login Button customization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6200"/>
            <a:ext cx="419946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15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Old English Text MT" pitchFamily="66" charset="0"/>
              </a:rPr>
              <a:t>Future Tasks</a:t>
            </a:r>
            <a:endParaRPr lang="en-US" u="sng" dirty="0">
              <a:latin typeface="Old English Text MT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Implement mass-text sending capability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Implement group creation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Incorporate geo-location API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Convert web application to native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Refine user interface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Testing/Refactoring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962400"/>
            <a:ext cx="3404725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05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lanet Benson 2" pitchFamily="2" charset="0"/>
              </a:rPr>
              <a:t>THE END</a:t>
            </a:r>
            <a:endParaRPr lang="en-US" dirty="0">
              <a:latin typeface="Planet Benson 2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4095750" cy="414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650">
              <a:srgbClr val="EDD6D4"/>
            </a:gs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4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44767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198" y="457200"/>
            <a:ext cx="6535320" cy="1239837"/>
          </a:xfrm>
        </p:spPr>
        <p:txBody>
          <a:bodyPr/>
          <a:lstStyle/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is Whoop-Txt?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06663"/>
            <a:ext cx="7467600" cy="3951337"/>
          </a:xfrm>
        </p:spPr>
        <p:txBody>
          <a:bodyPr/>
          <a:lstStyle/>
          <a:p>
            <a:r>
              <a:rPr lang="en-US" dirty="0" smtClean="0"/>
              <a:t>A geo-aware mobile web application intended to fuse </a:t>
            </a:r>
            <a:r>
              <a:rPr lang="en-US" dirty="0"/>
              <a:t>multiple mobile platforms with </a:t>
            </a:r>
            <a:r>
              <a:rPr lang="en-US" dirty="0" smtClean="0"/>
              <a:t>Facebook, </a:t>
            </a:r>
            <a:r>
              <a:rPr lang="en-US" dirty="0"/>
              <a:t>Google Maps, and </a:t>
            </a:r>
            <a:r>
              <a:rPr lang="en-US" dirty="0" smtClean="0"/>
              <a:t>other social </a:t>
            </a:r>
            <a:r>
              <a:rPr lang="en-US" dirty="0"/>
              <a:t>sites to create an engaging and entertaining text-sharing environment. </a:t>
            </a:r>
            <a:endParaRPr lang="en-US" dirty="0" smtClean="0"/>
          </a:p>
          <a:p>
            <a:r>
              <a:rPr lang="en-US" dirty="0" smtClean="0"/>
              <a:t>Software Goals:</a:t>
            </a:r>
          </a:p>
          <a:p>
            <a:pPr lvl="1"/>
            <a:r>
              <a:rPr lang="en-US" dirty="0" smtClean="0"/>
              <a:t>Support creation of texting groups.</a:t>
            </a:r>
          </a:p>
          <a:p>
            <a:pPr lvl="1"/>
            <a:r>
              <a:rPr lang="en-US" dirty="0" smtClean="0"/>
              <a:t>Enable users to anonymously broadcast media to others in near vicinity.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7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6563"/>
            <a:ext cx="7983120" cy="1316037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latin typeface="Blue Highway Linocut" pitchFamily="2" charset="0"/>
              </a:rPr>
              <a:t>Ok…so what is required?</a:t>
            </a:r>
            <a:endParaRPr lang="en-US" dirty="0">
              <a:solidFill>
                <a:srgbClr val="7030A0"/>
              </a:solidFill>
              <a:latin typeface="Blue Highway Linocu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System Features will include:</a:t>
            </a:r>
          </a:p>
          <a:p>
            <a:pPr lvl="1"/>
            <a:r>
              <a:rPr lang="en-US" dirty="0" smtClean="0"/>
              <a:t>Group creation and management</a:t>
            </a:r>
          </a:p>
          <a:p>
            <a:pPr lvl="1"/>
            <a:r>
              <a:rPr lang="en-US" dirty="0" smtClean="0"/>
              <a:t>Whoop Sharing</a:t>
            </a:r>
          </a:p>
          <a:p>
            <a:pPr lvl="1"/>
            <a:r>
              <a:rPr lang="en-US" dirty="0" smtClean="0"/>
              <a:t>Whoop-Txt conversation list</a:t>
            </a:r>
          </a:p>
          <a:p>
            <a:r>
              <a:rPr lang="en-US" b="1" dirty="0" smtClean="0"/>
              <a:t>Dependent on API’s</a:t>
            </a:r>
          </a:p>
          <a:p>
            <a:pPr lvl="1"/>
            <a:r>
              <a:rPr lang="en-US" dirty="0" smtClean="0"/>
              <a:t>Facebook, Google Maps, Twitter…</a:t>
            </a:r>
          </a:p>
          <a:p>
            <a:r>
              <a:rPr lang="en-US" b="1" dirty="0" smtClean="0"/>
              <a:t>User interface shall be easy to navigate and organized into several pages</a:t>
            </a:r>
          </a:p>
          <a:p>
            <a:pPr lvl="1"/>
            <a:r>
              <a:rPr lang="en-US" dirty="0" smtClean="0"/>
              <a:t>Authentication page, message stream page, menu page, new message page, and a groups page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859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9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990600"/>
            <a:ext cx="6477000" cy="914400"/>
          </a:xfrm>
        </p:spPr>
        <p:txBody>
          <a:bodyPr/>
          <a:lstStyle/>
          <a:p>
            <a:r>
              <a:rPr lang="en-US" sz="4400" dirty="0" smtClean="0">
                <a:latin typeface="Earwig Factory" pitchFamily="2" charset="0"/>
              </a:rPr>
              <a:t>Group Creation and Management</a:t>
            </a:r>
            <a:endParaRPr lang="en-US" sz="4400" dirty="0">
              <a:latin typeface="Earwig Facto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82738"/>
            <a:ext cx="7315200" cy="3448012"/>
          </a:xfrm>
        </p:spPr>
        <p:txBody>
          <a:bodyPr/>
          <a:lstStyle/>
          <a:p>
            <a:r>
              <a:rPr lang="en-US" b="1" dirty="0" smtClean="0"/>
              <a:t>Top priority</a:t>
            </a:r>
          </a:p>
          <a:p>
            <a:pPr lvl="1"/>
            <a:r>
              <a:rPr lang="en-US" b="1" dirty="0" smtClean="0"/>
              <a:t>Allows users to specify who they will send and receive information from</a:t>
            </a:r>
            <a:endParaRPr lang="en-US" b="1" dirty="0"/>
          </a:p>
          <a:p>
            <a:r>
              <a:rPr lang="en-US" b="1" dirty="0" smtClean="0"/>
              <a:t>Functionality:</a:t>
            </a:r>
          </a:p>
          <a:p>
            <a:pPr lvl="1"/>
            <a:r>
              <a:rPr lang="en-US" b="1" dirty="0" smtClean="0"/>
              <a:t>Create new groups for sharing information</a:t>
            </a:r>
          </a:p>
          <a:p>
            <a:pPr lvl="1"/>
            <a:r>
              <a:rPr lang="en-US" b="1" dirty="0" smtClean="0"/>
              <a:t>Invite friends to become member of group</a:t>
            </a:r>
          </a:p>
          <a:p>
            <a:pPr lvl="1"/>
            <a:r>
              <a:rPr lang="en-US" b="1" dirty="0" smtClean="0"/>
              <a:t>Accept/decline invitations</a:t>
            </a:r>
          </a:p>
          <a:p>
            <a:pPr lvl="1"/>
            <a:r>
              <a:rPr lang="en-US" b="1" dirty="0" smtClean="0"/>
              <a:t>Leave from subscribed group</a:t>
            </a:r>
            <a:endParaRPr lang="en-US" b="1" dirty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3295969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22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5015">
              <a:schemeClr val="accent2">
                <a:lumMod val="60000"/>
                <a:lumOff val="40000"/>
              </a:schemeClr>
            </a:gs>
            <a:gs pos="63000">
              <a:schemeClr val="bg2">
                <a:lumMod val="25000"/>
              </a:schemeClr>
            </a:gs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3372"/>
            <a:ext cx="6230520" cy="1316037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ybil Green" pitchFamily="2" charset="0"/>
              </a:rPr>
              <a:t>Whoop Sharing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Sybil G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109"/>
            <a:ext cx="7467600" cy="395133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High priority</a:t>
            </a:r>
          </a:p>
          <a:p>
            <a:pPr lvl="1"/>
            <a:r>
              <a:rPr lang="en-US" b="1" dirty="0" smtClean="0"/>
              <a:t>Idea of Whoop-Txt is to share content in an easy fashion!</a:t>
            </a:r>
            <a:endParaRPr lang="en-US" b="1" dirty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Create a post and share it with explicitly selected “tags” that will modify who will be able to see or be notified of this post.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“Public” as a tag to share the post with all members of Whoop-Txt.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“Nearby” as a tag to restrict the share only to those within a certain physical distance calculated using users’ geo-locations. </a:t>
            </a:r>
            <a:endParaRPr lang="en-US" b="1" dirty="0" smtClean="0"/>
          </a:p>
          <a:p>
            <a:pPr lvl="2"/>
            <a:r>
              <a:rPr lang="en-US" b="1" dirty="0" smtClean="0"/>
              <a:t>This </a:t>
            </a:r>
            <a:r>
              <a:rPr lang="en-US" b="1" dirty="0"/>
              <a:t>tag will override other tags such that if a users selects “Public” and “Nearby” it will share it with any Whoop-Txt members within the specified distance. </a:t>
            </a:r>
            <a:endParaRPr lang="en-US" b="1" dirty="0" smtClean="0"/>
          </a:p>
          <a:p>
            <a:pPr lvl="1"/>
            <a:r>
              <a:rPr lang="en-US" b="1" dirty="0" smtClean="0"/>
              <a:t>If </a:t>
            </a:r>
            <a:r>
              <a:rPr lang="en-US" b="1" dirty="0"/>
              <a:t>the user selects multiple groups they are members of and “Nearby” it will be shared with all of the members of the other groups that are also nearby.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84311"/>
            <a:ext cx="2132054" cy="159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25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65"/>
            <a:ext cx="7373520" cy="935037"/>
          </a:xfrm>
        </p:spPr>
        <p:txBody>
          <a:bodyPr/>
          <a:lstStyle/>
          <a:p>
            <a:r>
              <a:rPr lang="en-US" sz="4500" b="1" dirty="0" smtClean="0">
                <a:solidFill>
                  <a:schemeClr val="accent4">
                    <a:lumMod val="75000"/>
                  </a:schemeClr>
                </a:solidFill>
                <a:latin typeface="Amienne" pitchFamily="82" charset="0"/>
              </a:rPr>
              <a:t>Whoop-Txt Conversation Lists</a:t>
            </a:r>
            <a:endParaRPr lang="en-US" sz="4500" b="1" dirty="0">
              <a:solidFill>
                <a:schemeClr val="accent4">
                  <a:lumMod val="75000"/>
                </a:schemeClr>
              </a:solidFill>
              <a:latin typeface="Amienne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9513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Highest Priority</a:t>
            </a:r>
          </a:p>
          <a:p>
            <a:pPr lvl="1"/>
            <a:r>
              <a:rPr lang="en-US" b="1" dirty="0"/>
              <a:t>The users shall be able to view posts that have been shared with them by other Whoop-Txt users. </a:t>
            </a:r>
            <a:endParaRPr lang="en-US" b="1" dirty="0" smtClean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View a list of available posts </a:t>
            </a:r>
          </a:p>
          <a:p>
            <a:pPr lvl="1"/>
            <a:r>
              <a:rPr lang="en-US" b="1" dirty="0" smtClean="0"/>
              <a:t>Select </a:t>
            </a:r>
            <a:r>
              <a:rPr lang="en-US" b="1" dirty="0"/>
              <a:t>an individual post and view the post’s contents, group members, and the responses that have been shared by recipients of the post. </a:t>
            </a:r>
          </a:p>
          <a:p>
            <a:pPr lvl="1"/>
            <a:r>
              <a:rPr lang="en-US" b="1" dirty="0" smtClean="0"/>
              <a:t>Share </a:t>
            </a:r>
            <a:r>
              <a:rPr lang="en-US" b="1" dirty="0"/>
              <a:t>a reply to a post that will be visible by all of the recipients of the original post. </a:t>
            </a:r>
          </a:p>
          <a:p>
            <a:pPr lvl="1"/>
            <a:r>
              <a:rPr lang="en-US" b="1" dirty="0" smtClean="0"/>
              <a:t>Re-share </a:t>
            </a:r>
            <a:r>
              <a:rPr lang="en-US" b="1" dirty="0"/>
              <a:t>a post they have received with the same tagging options and interface given to a new share. </a:t>
            </a:r>
          </a:p>
          <a:p>
            <a:pPr lvl="1"/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685800"/>
            <a:ext cx="2062162" cy="205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9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urnstown Dam" pitchFamily="2" charset="0"/>
              </a:rPr>
              <a:t>User Interface</a:t>
            </a:r>
            <a:endParaRPr lang="en-US" b="1" dirty="0">
              <a:latin typeface="Burnstown Dam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696200" cy="42371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Authentication page</a:t>
            </a:r>
          </a:p>
          <a:p>
            <a:pPr lvl="1"/>
            <a:r>
              <a:rPr lang="en-US" dirty="0" smtClean="0"/>
              <a:t>User’s log in with Facebook account</a:t>
            </a:r>
            <a:endParaRPr lang="en-US" dirty="0"/>
          </a:p>
          <a:p>
            <a:r>
              <a:rPr lang="en-US" dirty="0" smtClean="0"/>
              <a:t>Message Stream page</a:t>
            </a:r>
          </a:p>
          <a:p>
            <a:pPr lvl="1"/>
            <a:r>
              <a:rPr lang="en-US" dirty="0" smtClean="0"/>
              <a:t>List of user’s </a:t>
            </a:r>
            <a:r>
              <a:rPr lang="en-US" dirty="0"/>
              <a:t>most recent message posts from other Whoop-Txt users along with their Facebook profile pictures. Included in the top screen of this page is a Menu button. </a:t>
            </a:r>
          </a:p>
          <a:p>
            <a:r>
              <a:rPr lang="en-US" dirty="0" smtClean="0"/>
              <a:t>Menu page</a:t>
            </a:r>
          </a:p>
          <a:p>
            <a:pPr lvl="1"/>
            <a:r>
              <a:rPr lang="en-US" dirty="0" smtClean="0"/>
              <a:t>Lists different navigation links: </a:t>
            </a:r>
            <a:endParaRPr lang="en-US" dirty="0"/>
          </a:p>
          <a:p>
            <a:pPr lvl="2"/>
            <a:r>
              <a:rPr lang="en-US" dirty="0"/>
              <a:t>Home - Takes you to the Message Stream </a:t>
            </a:r>
            <a:r>
              <a:rPr lang="en-US" dirty="0" smtClean="0"/>
              <a:t>Page, </a:t>
            </a:r>
          </a:p>
          <a:p>
            <a:pPr lvl="2"/>
            <a:r>
              <a:rPr lang="en-US" dirty="0" smtClean="0"/>
              <a:t>New </a:t>
            </a:r>
            <a:r>
              <a:rPr lang="en-US" dirty="0"/>
              <a:t>Message - Directs you to the Write Message Page. </a:t>
            </a:r>
          </a:p>
          <a:p>
            <a:pPr lvl="2"/>
            <a:r>
              <a:rPr lang="en-US" dirty="0" smtClean="0"/>
              <a:t>Groups </a:t>
            </a:r>
            <a:r>
              <a:rPr lang="en-US" dirty="0"/>
              <a:t>- Directs you to the Groups Page. </a:t>
            </a:r>
            <a:endParaRPr lang="en-US" dirty="0" smtClean="0"/>
          </a:p>
          <a:p>
            <a:r>
              <a:rPr lang="en-US" dirty="0" smtClean="0"/>
              <a:t>New Message page</a:t>
            </a:r>
          </a:p>
          <a:p>
            <a:pPr lvl="1"/>
            <a:r>
              <a:rPr lang="en-US" dirty="0" smtClean="0"/>
              <a:t>Allows you </a:t>
            </a:r>
            <a:r>
              <a:rPr lang="en-US" dirty="0"/>
              <a:t>to send posts to other Whoop-Txt </a:t>
            </a:r>
            <a:r>
              <a:rPr lang="en-US" dirty="0" smtClean="0"/>
              <a:t>users</a:t>
            </a:r>
            <a:r>
              <a:rPr lang="en-US" dirty="0"/>
              <a:t>. The user will have the choice of explicitly selecting “tags” that will modify who will be able to see or be notified of this post or they can text people a certain distance away from them. </a:t>
            </a:r>
            <a:endParaRPr lang="en-US" dirty="0" smtClean="0"/>
          </a:p>
          <a:p>
            <a:r>
              <a:rPr lang="en-US" dirty="0" smtClean="0"/>
              <a:t>Groups page</a:t>
            </a:r>
            <a:endParaRPr lang="en-US" dirty="0"/>
          </a:p>
          <a:p>
            <a:pPr lvl="1"/>
            <a:r>
              <a:rPr lang="en-US" dirty="0" smtClean="0"/>
              <a:t>Lists </a:t>
            </a:r>
            <a:r>
              <a:rPr lang="en-US" dirty="0"/>
              <a:t>all the groups the user is a part of, whether it is one they have created or have been added to. Users will be able to create custom groups and view members within the groups.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38" y="0"/>
            <a:ext cx="22764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4568"/>
            <a:ext cx="16668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99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678320" cy="614362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Interface Design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0925"/>
            <a:ext cx="8153400" cy="563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39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15">
              <a:schemeClr val="accent2">
                <a:lumMod val="60000"/>
                <a:lumOff val="40000"/>
              </a:schemeClr>
            </a:gs>
            <a:gs pos="9000">
              <a:schemeClr val="accent1"/>
            </a:gs>
            <a:gs pos="0">
              <a:srgbClr val="FFC000"/>
            </a:gs>
            <a:gs pos="1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B0801"/>
                </a:solidFill>
                <a:latin typeface="Monotype Corsiva" pitchFamily="66" charset="0"/>
              </a:rPr>
              <a:t>Architectural Design</a:t>
            </a:r>
            <a:endParaRPr lang="en-US" dirty="0">
              <a:solidFill>
                <a:srgbClr val="4B0801"/>
              </a:soli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620000" cy="42371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front end client utilizing JavaScript will issue AJAX requests to the server which after committing appropriate queries will return query results in JSON format wrapped in an HTTP response.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technologies such as AJAX/JSON it is possible to separate responsibilities for the server side developer and the front end developer.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order to authenticate and authorize users, the server will contact Facebook and utilizing </a:t>
            </a:r>
            <a:r>
              <a:rPr lang="en-US" dirty="0" err="1">
                <a:solidFill>
                  <a:schemeClr val="tx1"/>
                </a:solidFill>
              </a:rPr>
              <a:t>OAuth</a:t>
            </a:r>
            <a:r>
              <a:rPr lang="en-US" dirty="0">
                <a:solidFill>
                  <a:schemeClr val="tx1"/>
                </a:solidFill>
              </a:rPr>
              <a:t> 2.0 protocol will gain a privileged access token to be used for future requests.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ain </a:t>
            </a:r>
            <a:r>
              <a:rPr lang="en-US" dirty="0">
                <a:solidFill>
                  <a:schemeClr val="tx1"/>
                </a:solidFill>
              </a:rPr>
              <a:t>components will include a HTML front end, a JavaScript utility component for generation of Mobile Web Framework Code based on data received from the back end, a JavaScript utility component for communication with the back end PHP code, a PHP back end component for interfacing with the database, and a database component for the storage of user data and messages. </a:t>
            </a:r>
          </a:p>
        </p:txBody>
      </p:sp>
    </p:spTree>
    <p:extLst>
      <p:ext uri="{BB962C8B-B14F-4D97-AF65-F5344CB8AC3E}">
        <p14:creationId xmlns:p14="http://schemas.microsoft.com/office/powerpoint/2010/main" val="77446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222</TotalTime>
  <Words>1407</Words>
  <Application>Microsoft Macintosh PowerPoint</Application>
  <PresentationFormat>On-screen Show (4:3)</PresentationFormat>
  <Paragraphs>131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Sketchbook</vt:lpstr>
      <vt:lpstr>Whoop-Txt! -An IBM Project-</vt:lpstr>
      <vt:lpstr>What is Whoop-Txt?</vt:lpstr>
      <vt:lpstr>Ok…so what is required?</vt:lpstr>
      <vt:lpstr>Group Creation and Management</vt:lpstr>
      <vt:lpstr>Whoop Sharing</vt:lpstr>
      <vt:lpstr>Whoop-Txt Conversation Lists</vt:lpstr>
      <vt:lpstr>User Interface</vt:lpstr>
      <vt:lpstr>Interface Design</vt:lpstr>
      <vt:lpstr>Architectural Design</vt:lpstr>
      <vt:lpstr>Design Overview</vt:lpstr>
      <vt:lpstr>Component Design</vt:lpstr>
      <vt:lpstr>Component Design (continued)</vt:lpstr>
      <vt:lpstr>Data Design</vt:lpstr>
      <vt:lpstr>Data Design Overview</vt:lpstr>
      <vt:lpstr>Prototype</vt:lpstr>
      <vt:lpstr>Challenges</vt:lpstr>
      <vt:lpstr>Future Tasks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Whoop-Txt! -An IBM Project-</dc:title>
  <dc:creator>daniel</dc:creator>
  <cp:lastModifiedBy>Anthony Balmeo</cp:lastModifiedBy>
  <cp:revision>46</cp:revision>
  <dcterms:created xsi:type="dcterms:W3CDTF">2006-08-16T00:00:00Z</dcterms:created>
  <dcterms:modified xsi:type="dcterms:W3CDTF">2011-11-02T09:24:20Z</dcterms:modified>
</cp:coreProperties>
</file>